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9" r:id="rId2"/>
    <p:sldId id="362" r:id="rId3"/>
    <p:sldId id="364" r:id="rId4"/>
    <p:sldId id="365" r:id="rId5"/>
    <p:sldId id="278" r:id="rId6"/>
    <p:sldId id="279" r:id="rId7"/>
    <p:sldId id="286" r:id="rId8"/>
    <p:sldId id="287" r:id="rId9"/>
    <p:sldId id="293" r:id="rId10"/>
    <p:sldId id="294" r:id="rId11"/>
    <p:sldId id="295" r:id="rId12"/>
    <p:sldId id="289" r:id="rId13"/>
    <p:sldId id="282" r:id="rId14"/>
    <p:sldId id="288" r:id="rId15"/>
    <p:sldId id="290" r:id="rId16"/>
    <p:sldId id="292" r:id="rId17"/>
    <p:sldId id="296" r:id="rId18"/>
    <p:sldId id="302" r:id="rId19"/>
    <p:sldId id="300" r:id="rId20"/>
    <p:sldId id="303" r:id="rId21"/>
    <p:sldId id="312" r:id="rId22"/>
    <p:sldId id="313" r:id="rId23"/>
    <p:sldId id="314" r:id="rId24"/>
    <p:sldId id="304" r:id="rId25"/>
    <p:sldId id="283" r:id="rId26"/>
    <p:sldId id="361" r:id="rId27"/>
    <p:sldId id="305" r:id="rId28"/>
    <p:sldId id="339" r:id="rId29"/>
    <p:sldId id="338" r:id="rId30"/>
    <p:sldId id="342" r:id="rId31"/>
    <p:sldId id="317" r:id="rId32"/>
    <p:sldId id="346" r:id="rId33"/>
    <p:sldId id="347" r:id="rId34"/>
    <p:sldId id="348" r:id="rId35"/>
    <p:sldId id="325" r:id="rId36"/>
    <p:sldId id="367" r:id="rId37"/>
    <p:sldId id="328" r:id="rId38"/>
    <p:sldId id="351" r:id="rId39"/>
    <p:sldId id="354" r:id="rId40"/>
    <p:sldId id="355" r:id="rId41"/>
    <p:sldId id="327" r:id="rId42"/>
    <p:sldId id="353" r:id="rId43"/>
    <p:sldId id="356" r:id="rId44"/>
    <p:sldId id="357" r:id="rId45"/>
    <p:sldId id="331" r:id="rId46"/>
    <p:sldId id="332" r:id="rId47"/>
    <p:sldId id="363" r:id="rId48"/>
    <p:sldId id="366" r:id="rId49"/>
    <p:sldId id="358" r:id="rId50"/>
    <p:sldId id="359" r:id="rId51"/>
    <p:sldId id="336" r:id="rId52"/>
    <p:sldId id="360" r:id="rId53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0" autoAdjust="0"/>
    <p:restoredTop sz="96182" autoAdjust="0"/>
  </p:normalViewPr>
  <p:slideViewPr>
    <p:cSldViewPr snapToGrid="0">
      <p:cViewPr varScale="1">
        <p:scale>
          <a:sx n="116" d="100"/>
          <a:sy n="116" d="100"/>
        </p:scale>
        <p:origin x="606" y="8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2017/5/15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334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関連分野で取り上げられなかったトピック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擬似カラー</a:t>
            </a:r>
            <a:endParaRPr kumimoji="1" lang="en-US" altLang="ja-JP" dirty="0" smtClean="0"/>
          </a:p>
          <a:p>
            <a:r>
              <a:rPr lang="ja-JP" altLang="en-US" dirty="0" smtClean="0"/>
              <a:t>画像間演算（和と差）</a:t>
            </a:r>
            <a:endParaRPr lang="en-US" altLang="ja-JP" dirty="0" smtClean="0"/>
          </a:p>
          <a:p>
            <a:r>
              <a:rPr kumimoji="1" lang="ja-JP" altLang="en-US" dirty="0" smtClean="0"/>
              <a:t>ヒストグラムマッチング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※ </a:t>
            </a:r>
            <a:r>
              <a:rPr lang="ja-JP" altLang="en-US" dirty="0" smtClean="0"/>
              <a:t>来年度</a:t>
            </a:r>
            <a:r>
              <a:rPr kumimoji="1" lang="ja-JP" altLang="en-US" dirty="0" smtClean="0"/>
              <a:t>は取り上げる予定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20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 smtClean="0"/>
              <a:t>非線形フィルタ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536136" y="6492875"/>
            <a:ext cx="655864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20.png"/><Relationship Id="rId10" Type="http://schemas.openxmlformats.org/officeDocument/2006/relationships/image" Target="../media/image45.png"/><Relationship Id="rId4" Type="http://schemas.openxmlformats.org/officeDocument/2006/relationships/image" Target="../media/image40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microsoft.com/office/2007/relationships/hdphoto" Target="../media/hdphoto3.wdp"/><Relationship Id="rId7" Type="http://schemas.openxmlformats.org/officeDocument/2006/relationships/image" Target="../media/image7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akashiijiri.com/classes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6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0.png"/><Relationship Id="rId7" Type="http://schemas.microsoft.com/office/2007/relationships/hdphoto" Target="../media/hdphoto8.wdp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microsoft.com/office/2007/relationships/hdphoto" Target="../media/hdphoto7.wdp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7.png"/><Relationship Id="rId7" Type="http://schemas.microsoft.com/office/2007/relationships/hdphoto" Target="../media/hdphoto10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microsoft.com/office/2007/relationships/hdphoto" Target="../media/hdphoto9.wdp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0.png"/><Relationship Id="rId7" Type="http://schemas.microsoft.com/office/2007/relationships/hdphoto" Target="../media/hdphoto11.wdp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90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15.png"/><Relationship Id="rId3" Type="http://schemas.openxmlformats.org/officeDocument/2006/relationships/image" Target="../media/image123.png"/><Relationship Id="rId7" Type="http://schemas.openxmlformats.org/officeDocument/2006/relationships/image" Target="../media/image119.png"/><Relationship Id="rId12" Type="http://schemas.microsoft.com/office/2007/relationships/hdphoto" Target="../media/hdphoto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05.png"/><Relationship Id="rId5" Type="http://schemas.openxmlformats.org/officeDocument/2006/relationships/image" Target="../media/image82.png"/><Relationship Id="rId15" Type="http://schemas.openxmlformats.org/officeDocument/2006/relationships/image" Target="../media/image69.png"/><Relationship Id="rId10" Type="http://schemas.microsoft.com/office/2007/relationships/hdphoto" Target="../media/hdphoto6.wdp"/><Relationship Id="rId4" Type="http://schemas.openxmlformats.org/officeDocument/2006/relationships/image" Target="../media/image118.png"/><Relationship Id="rId9" Type="http://schemas.openxmlformats.org/officeDocument/2006/relationships/image" Target="../media/image104.png"/><Relationship Id="rId14" Type="http://schemas.microsoft.com/office/2007/relationships/hdphoto" Target="../media/hdphoto1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でヒストグラムを確認してみる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1070697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 smtClean="0"/>
              <a:t>画像読み込み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 smtClean="0"/>
              <a:t>Live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On</a:t>
            </a:r>
            <a:r>
              <a:rPr kumimoji="1" lang="ja-JP" altLang="en-US" sz="2400" dirty="0" smtClean="0"/>
              <a:t>にすると</a:t>
            </a:r>
            <a:r>
              <a:rPr lang="ja-JP" altLang="en-US" sz="2400" dirty="0" smtClean="0"/>
              <a:t>矩形選択した領域のヒストグラムを確認可能</a:t>
            </a:r>
            <a:endParaRPr kumimoji="1" lang="ja-JP" altLang="en-US" sz="2400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ヒストグラム</a:t>
            </a:r>
            <a:r>
              <a:rPr lang="ja-JP" altLang="en-US" sz="3600" dirty="0"/>
              <a:t>の</a:t>
            </a:r>
            <a:r>
              <a:rPr lang="ja-JP" altLang="en-US" sz="3600" dirty="0" smtClean="0"/>
              <a:t>計算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: </a:t>
            </a:r>
            <a:br>
              <a:rPr lang="en-US" altLang="ja-JP" sz="3600" dirty="0" smtClean="0"/>
            </a:br>
            <a:r>
              <a:rPr lang="en-US" altLang="ja-JP" sz="3600" dirty="0" smtClean="0"/>
              <a:t>histograpm.py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 smtClean="0">
              <a:solidFill>
                <a:srgbClr val="0000FF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pylab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画像読み込み </a:t>
            </a:r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 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グレースケール化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/sample.png"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#histogram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生成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(256)</a:t>
            </a: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y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x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y,x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] += 1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#window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を生成して画像を表示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"Image"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matplotlib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.plot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.xlim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([0,256])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.show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14492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入力画像に対し何らかの計算処理を施し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特定の周波数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を持つ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強調する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・捨てる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ノイズ除去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アーティスティックな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効果を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画像処理（ステレオ視・領域分割・識別器）に必要な特徴ベクトルを得る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8" y="1283543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703985" y="208174"/>
            <a:ext cx="11071390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55180" y="5906648"/>
            <a:ext cx="10274508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b="1" dirty="0" smtClean="0"/>
              <a:t>トーンカーブ</a:t>
            </a:r>
            <a:endParaRPr kumimoji="1" lang="ja-JP" altLang="en-US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トーン</a:t>
            </a:r>
            <a:r>
              <a:rPr lang="ja-JP" altLang="en-US" dirty="0"/>
              <a:t>カーブ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1668852"/>
          </a:xfrm>
        </p:spPr>
        <p:txBody>
          <a:bodyPr/>
          <a:lstStyle/>
          <a:p>
            <a:r>
              <a:rPr kumimoji="1" lang="ja-JP" altLang="en-US" dirty="0" smtClean="0"/>
              <a:t>入力画像は</a:t>
            </a:r>
            <a:r>
              <a:rPr kumimoji="1" lang="en-US" altLang="ja-JP" dirty="0" smtClean="0"/>
              <a:t>8bit </a:t>
            </a:r>
            <a:r>
              <a:rPr kumimoji="1" lang="ja-JP" altLang="en-US" dirty="0" smtClean="0"/>
              <a:t>グレースケールとする</a:t>
            </a:r>
            <a:endParaRPr kumimoji="1" lang="en-US" altLang="ja-JP" dirty="0" smtClean="0"/>
          </a:p>
          <a:p>
            <a:r>
              <a:rPr lang="ja-JP" altLang="en-US" dirty="0" smtClean="0"/>
              <a:t>各画素の値を異なる値に変換する</a:t>
            </a:r>
            <a:r>
              <a:rPr lang="ja-JP" altLang="en-US" b="1" dirty="0" smtClean="0"/>
              <a:t>階調変換関数</a:t>
            </a:r>
            <a:r>
              <a:rPr lang="ja-JP" altLang="en-US" dirty="0" smtClean="0"/>
              <a:t>を考える</a:t>
            </a:r>
            <a:endParaRPr lang="en-US" altLang="ja-JP" dirty="0" smtClean="0"/>
          </a:p>
          <a:p>
            <a:r>
              <a:rPr kumimoji="1" lang="ja-JP" altLang="en-US" dirty="0" smtClean="0"/>
              <a:t>階調変換関数をグラフで表現したものを</a:t>
            </a:r>
            <a:r>
              <a:rPr kumimoji="1" lang="ja-JP" altLang="en-US" b="1" dirty="0" smtClean="0"/>
              <a:t>トーンカーブ</a:t>
            </a:r>
            <a:r>
              <a:rPr kumimoji="1" lang="ja-JP" altLang="en-US" dirty="0" smtClean="0"/>
              <a:t>と呼ぶ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99180" cy="3541571"/>
            <a:chOff x="437062" y="2786984"/>
            <a:chExt cx="3755677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入力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CToneCurve.exe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トーンカーブは写真編集の基本ツール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GIMP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自由編集でないのでちょっと違うけど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Elements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トーンカーブがある（あった）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/>
              <a:t>トーンカーブ</a:t>
            </a:r>
            <a:r>
              <a:rPr lang="en-US" altLang="ja-JP" sz="3600" dirty="0"/>
              <a:t>: </a:t>
            </a:r>
            <a:r>
              <a:rPr lang="ja-JP" altLang="en-US" sz="3600" dirty="0"/>
              <a:t>コントラストを上げる</a:t>
            </a:r>
            <a:endParaRPr kumimoji="1" lang="ja-JP" altLang="en-US" sz="3600" dirty="0"/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761889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81782" cy="773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429262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74993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A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0</a:t>
            </a:r>
            <a:r>
              <a:rPr lang="ja-JP" altLang="en-US" sz="2000" dirty="0"/>
              <a:t>となり黒つぶれ</a:t>
            </a:r>
            <a:endParaRPr lang="en-US" altLang="ja-JP" sz="20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C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255</a:t>
            </a:r>
            <a:r>
              <a:rPr lang="ja-JP" altLang="en-US" sz="2000" dirty="0"/>
              <a:t>となり白飛び</a:t>
            </a:r>
            <a:endParaRPr lang="en-US" altLang="ja-JP" sz="24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B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>
                <a:solidFill>
                  <a:srgbClr val="FF0000"/>
                </a:solidFill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</a:rPr>
              <a:t>1</a:t>
            </a:r>
            <a:r>
              <a:rPr lang="ja-JP" altLang="en-US" sz="2000" dirty="0">
                <a:solidFill>
                  <a:srgbClr val="FF0000"/>
                </a:solidFill>
              </a:rPr>
              <a:t>より大きい</a:t>
            </a:r>
            <a:r>
              <a:rPr lang="ja-JP" altLang="en-US" sz="2000" dirty="0"/>
              <a:t>ため、画素値の取り得る範囲が</a:t>
            </a:r>
            <a:r>
              <a:rPr lang="ja-JP" altLang="en-US" sz="2000" dirty="0" smtClean="0"/>
              <a:t>広がりコントラスト</a:t>
            </a:r>
            <a:r>
              <a:rPr lang="ja-JP" altLang="en-US" sz="2000" dirty="0"/>
              <a:t>が上がる</a:t>
            </a:r>
            <a:endParaRPr lang="en-US" altLang="ja-JP" sz="20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                </a:t>
            </a:r>
            <a:r>
              <a:rPr lang="ja-JP" altLang="en-US" sz="2000" dirty="0" smtClean="0"/>
              <a:t>画素値</a:t>
            </a:r>
            <a:r>
              <a:rPr lang="ja-JP" altLang="en-US" sz="2000" dirty="0"/>
              <a:t>は離散値であるため出力ヒストグラムは飛び飛びに</a:t>
            </a:r>
            <a:endParaRPr lang="en-US" altLang="ja-JP" sz="2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 smtClean="0"/>
              <a:t>トーンカーブ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コントラストをさげる</a:t>
            </a:r>
            <a:endParaRPr kumimoji="1" lang="ja-JP" altLang="en-US" sz="3600" dirty="0"/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傾きが</a:t>
            </a:r>
            <a:r>
              <a:rPr lang="en-US" altLang="ja-JP" sz="2400" dirty="0"/>
              <a:t>1</a:t>
            </a:r>
            <a:r>
              <a:rPr lang="ja-JP" altLang="en-US" sz="2400" dirty="0"/>
              <a:t>より小さいため、出力画素値の取り得る範囲が縮まり、コントラストが下がる</a:t>
            </a:r>
            <a:endParaRPr lang="en-US" altLang="ja-JP" sz="24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トーンカーブ </a:t>
            </a:r>
            <a:r>
              <a:rPr lang="en-US" altLang="ja-JP" sz="4000" dirty="0" smtClean="0"/>
              <a:t>: </a:t>
            </a:r>
            <a:r>
              <a:rPr lang="ja-JP" altLang="en-US" sz="4000" dirty="0" smtClean="0"/>
              <a:t>特殊効果</a:t>
            </a:r>
            <a:endParaRPr kumimoji="1" lang="ja-JP" altLang="en-US" sz="4000" dirty="0"/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ゼーション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本来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は関数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で与える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べき</a:t>
            </a:r>
            <a:endParaRPr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/>
              <a:t>トーンカーブ </a:t>
            </a:r>
            <a:r>
              <a:rPr lang="en-US" altLang="ja-JP" sz="3200" dirty="0"/>
              <a:t>: </a:t>
            </a:r>
            <a:r>
              <a:rPr lang="ja-JP" altLang="en-US" sz="3200" dirty="0"/>
              <a:t>ガンマ補正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  <a:blipFill rotWithShape="0">
                <a:blip r:embed="rId4"/>
                <a:stretch>
                  <a:fillRect t="-2994" r="-1606" b="-9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948446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92666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7042" b="-70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 rotWithShape="0">
                <a:blip r:embed="rId10"/>
                <a:stretch>
                  <a:fillRect l="-555" t="-4082" b="-24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4918" r="-7042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4918" r="-633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デジタル</a:t>
            </a:r>
            <a:r>
              <a:rPr lang="ja-JP" altLang="en-US" sz="3600" dirty="0"/>
              <a:t>メディア</a:t>
            </a:r>
            <a:r>
              <a:rPr lang="ja-JP" altLang="en-US" sz="3600" dirty="0" smtClean="0"/>
              <a:t>処理２、</a:t>
            </a:r>
            <a:r>
              <a:rPr lang="en-US" altLang="ja-JP" sz="3600" dirty="0" smtClean="0"/>
              <a:t>2017</a:t>
            </a:r>
            <a:r>
              <a:rPr lang="ja-JP" altLang="en-US" sz="3600" dirty="0" smtClean="0"/>
              <a:t>（前期）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20" y="793078"/>
            <a:ext cx="10369554" cy="645458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4/13  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デジタル画像とは 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    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4/20   </a:t>
            </a:r>
            <a:r>
              <a:rPr lang="ja-JP" altLang="en-US" sz="1800" dirty="0" smtClean="0"/>
              <a:t>フィルタ処理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画素ごとの濃淡変換、</a:t>
            </a:r>
            <a:r>
              <a:rPr lang="ja-JP" altLang="en-US" sz="1800" dirty="0"/>
              <a:t>線形フィルタ，非線形</a:t>
            </a:r>
            <a:r>
              <a:rPr lang="ja-JP" altLang="en-US" sz="1800" dirty="0" smtClean="0"/>
              <a:t>フィルタ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4/27   </a:t>
            </a:r>
            <a:r>
              <a:rPr lang="ja-JP" altLang="en-US" sz="1800" dirty="0" smtClean="0"/>
              <a:t>フィルタ処理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フーリエ変換，ローパスフィルタ，ハイパスフィルタ</a:t>
            </a:r>
            <a:r>
              <a:rPr lang="en-US" altLang="ja-JP" sz="1800" dirty="0" smtClean="0"/>
              <a:t> 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5/11   </a:t>
            </a:r>
            <a:r>
              <a:rPr kumimoji="1" lang="ja-JP" altLang="en-US" sz="1800" dirty="0" smtClean="0"/>
              <a:t>画像の幾何変換１</a:t>
            </a:r>
            <a:r>
              <a:rPr kumimoji="1" lang="en-US" altLang="ja-JP" sz="1800" dirty="0" smtClean="0"/>
              <a:t> 	:</a:t>
            </a:r>
            <a:r>
              <a:rPr lang="ja-JP" altLang="en-US" sz="1800" dirty="0" smtClean="0"/>
              <a:t> アファイン変換</a:t>
            </a:r>
            <a:r>
              <a:rPr lang="en-US" altLang="ja-JP" sz="1800" dirty="0" smtClean="0"/>
              <a:t>					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5/18   </a:t>
            </a:r>
            <a:r>
              <a:rPr lang="ja-JP" altLang="en-US" sz="1800" dirty="0" smtClean="0"/>
              <a:t>画像の</a:t>
            </a:r>
            <a:r>
              <a:rPr lang="ja-JP" altLang="en-US" sz="1800" dirty="0"/>
              <a:t>幾何</a:t>
            </a:r>
            <a:r>
              <a:rPr lang="ja-JP" altLang="en-US" sz="1800" dirty="0" smtClean="0"/>
              <a:t>変換２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画像の補間，イメージモザイキング</a:t>
            </a:r>
            <a:r>
              <a:rPr lang="en-US" altLang="ja-JP" sz="1800" dirty="0" smtClean="0"/>
              <a:t>		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en-US" altLang="ja-JP" sz="1800" dirty="0" smtClean="0"/>
              <a:t>5/25   </a:t>
            </a:r>
            <a:r>
              <a:rPr kumimoji="1" lang="ja-JP" altLang="en-US" sz="1800" dirty="0" smtClean="0"/>
              <a:t>画像領域分割　</a:t>
            </a:r>
            <a:r>
              <a:rPr kumimoji="1" lang="en-US" altLang="ja-JP" sz="1800" dirty="0" smtClean="0"/>
              <a:t>	: </a:t>
            </a:r>
            <a:r>
              <a:rPr kumimoji="1" lang="ja-JP" altLang="en-US" sz="1800" dirty="0" smtClean="0"/>
              <a:t>領域拡張法，動的輪郭モデル，グラフカット法，</a:t>
            </a:r>
            <a:r>
              <a:rPr kumimoji="1"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6</a:t>
            </a:r>
            <a:r>
              <a:rPr lang="en-US" altLang="ja-JP" sz="1800" dirty="0" smtClean="0"/>
              <a:t>/01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前半のまとめ 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約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30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)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と中間試験（約</a:t>
            </a:r>
            <a:r>
              <a:rPr lang="en-US" altLang="ja-JP" sz="1800" b="1" dirty="0">
                <a:solidFill>
                  <a:srgbClr val="FF0000"/>
                </a:solidFill>
              </a:rPr>
              <a:t>7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6/08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テンプレートマッチング、コーナー・エッジ検出 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6/15   </a:t>
            </a:r>
            <a:r>
              <a:rPr lang="ja-JP" altLang="en-US" sz="1800" dirty="0" smtClean="0"/>
              <a:t>特徴検出</a:t>
            </a:r>
            <a:r>
              <a:rPr lang="en-US" altLang="ja-JP" sz="1800" dirty="0" smtClean="0"/>
              <a:t>2 	: </a:t>
            </a:r>
            <a:r>
              <a:rPr lang="en-US" altLang="ja-JP" sz="1800" dirty="0" err="1" smtClean="0"/>
              <a:t>DoG</a:t>
            </a:r>
            <a:r>
              <a:rPr lang="ja-JP" altLang="en-US" sz="1800" dirty="0" smtClean="0"/>
              <a:t>特徴量、</a:t>
            </a:r>
            <a:r>
              <a:rPr lang="en-US" altLang="ja-JP" sz="1800" dirty="0" smtClean="0"/>
              <a:t>SIFT</a:t>
            </a:r>
            <a:r>
              <a:rPr lang="ja-JP" altLang="en-US" sz="1800" dirty="0" smtClean="0"/>
              <a:t>特徴量、ハフ変換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6/22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1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パターン認識概論，サポートベクタマシン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6/29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 	: </a:t>
            </a:r>
            <a:r>
              <a:rPr lang="ja-JP" altLang="en-US" sz="1800" dirty="0" smtClean="0"/>
              <a:t>ニューラルネットワーク、深層学習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7/06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1</a:t>
            </a:r>
            <a:r>
              <a:rPr lang="ja-JP" altLang="en-US" sz="1800" dirty="0"/>
              <a:t> 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: </a:t>
            </a:r>
            <a:r>
              <a:rPr lang="ja-JP" altLang="en-US" sz="1800" dirty="0" smtClean="0"/>
              <a:t>圧縮率，エントロピー</a:t>
            </a:r>
            <a:r>
              <a:rPr lang="ja-JP" altLang="en-US" sz="1800" dirty="0"/>
              <a:t>，ランレングス符号化</a:t>
            </a:r>
            <a:r>
              <a:rPr lang="ja-JP" altLang="en-US" sz="1800" dirty="0" smtClean="0"/>
              <a:t>，</a:t>
            </a:r>
            <a:r>
              <a:rPr lang="en-US" altLang="ja-JP" sz="1800" dirty="0" smtClean="0"/>
              <a:t>MH</a:t>
            </a:r>
            <a:r>
              <a:rPr lang="ja-JP" altLang="en-US" sz="1800" dirty="0" smtClean="0"/>
              <a:t>符号化</a:t>
            </a:r>
            <a:r>
              <a:rPr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7/13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2 	</a:t>
            </a:r>
            <a:r>
              <a:rPr lang="en-US" altLang="ja-JP" sz="1800" dirty="0" smtClean="0"/>
              <a:t>: DCT</a:t>
            </a:r>
            <a:r>
              <a:rPr lang="ja-JP" altLang="en-US" sz="1800" dirty="0" smtClean="0"/>
              <a:t>変換，ウエーブレット変換など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21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カラー画像をトーンカーブで編集するとき </a:t>
            </a:r>
            <a:r>
              <a:rPr lang="en-US" altLang="ja-JP" sz="2400" dirty="0"/>
              <a:t>… </a:t>
            </a:r>
          </a:p>
          <a:p>
            <a:r>
              <a:rPr lang="en-US" altLang="ja-JP" sz="2400" dirty="0"/>
              <a:t>RGB</a:t>
            </a:r>
            <a:r>
              <a:rPr lang="ja-JP" altLang="en-US" sz="2400" dirty="0"/>
              <a:t>の各チャンネルにトーンカーブの画素値変換を適用</a:t>
            </a:r>
            <a:endParaRPr lang="en-US" altLang="ja-JP" sz="2400" dirty="0"/>
          </a:p>
          <a:p>
            <a:r>
              <a:rPr lang="en-US" altLang="ja-JP" sz="2400" dirty="0" err="1"/>
              <a:t>YCbCr</a:t>
            </a:r>
            <a:r>
              <a:rPr lang="ja-JP" altLang="en-US" sz="2400" dirty="0"/>
              <a:t> </a:t>
            </a:r>
            <a:r>
              <a:rPr lang="en-US" altLang="ja-JP" sz="2400" dirty="0"/>
              <a:t>Color</a:t>
            </a:r>
            <a:r>
              <a:rPr lang="ja-JP" altLang="en-US" sz="2400" dirty="0"/>
              <a:t>に変換し輝度値成分（</a:t>
            </a:r>
            <a:r>
              <a:rPr lang="en-US" altLang="ja-JP" sz="2400" dirty="0"/>
              <a:t>Y</a:t>
            </a:r>
            <a:r>
              <a:rPr lang="ja-JP" altLang="en-US" sz="2400" dirty="0"/>
              <a:t>）のみに変換を適用</a:t>
            </a:r>
            <a:endParaRPr lang="en-US" altLang="ja-JP" sz="2400" dirty="0"/>
          </a:p>
          <a:p>
            <a:r>
              <a:rPr lang="ja-JP" altLang="en-US" sz="2400" dirty="0"/>
              <a:t>その他</a:t>
            </a:r>
            <a:endParaRPr lang="en-US" altLang="ja-JP" sz="24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1074349" cy="3032362"/>
            <a:chOff x="518908" y="3637076"/>
            <a:chExt cx="919737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611991" cy="2518413"/>
              <a:chOff x="2178985" y="2571516"/>
              <a:chExt cx="640252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40233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410097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9612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571516"/>
                <a:ext cx="38836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792675"/>
                <a:ext cx="582394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792675"/>
                <a:ext cx="523409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60375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87278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6017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トーンカーブ：まとめ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トーンカーブ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各画素の輝度値・色を変換する</a:t>
            </a:r>
            <a:r>
              <a:rPr lang="ja-JP" altLang="en-US" sz="2400" b="1" dirty="0"/>
              <a:t>階調変換関数</a:t>
            </a:r>
            <a:endParaRPr lang="en-US" altLang="ja-JP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画像</a:t>
            </a:r>
            <a:r>
              <a:rPr lang="ja-JP" altLang="en-US" sz="2400" dirty="0"/>
              <a:t>の見</a:t>
            </a:r>
            <a:r>
              <a:rPr lang="ja-JP" altLang="en-US" sz="2400" dirty="0" smtClean="0"/>
              <a:t>栄えの</a:t>
            </a:r>
            <a:r>
              <a:rPr lang="ja-JP" altLang="en-US" sz="2400" dirty="0"/>
              <a:t>編集に利用</a:t>
            </a:r>
            <a:r>
              <a:rPr lang="ja-JP" altLang="en-US" sz="2400" dirty="0" smtClean="0"/>
              <a:t>される</a:t>
            </a:r>
            <a:endParaRPr lang="en-US" altLang="ja-JP" sz="24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キーワード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コントラスト変換・ネガポジ反転・ポスタリゼーション・ソラリゼーション・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値化・ガンマ補正</a:t>
            </a:r>
            <a:endParaRPr lang="en-US" altLang="ja-JP" sz="2400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85281" cy="3527828"/>
              <a:chOff x="437062" y="2786984"/>
              <a:chExt cx="3742624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5" name="スライド番号プレースホルダー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901553"/>
            <a:ext cx="11708780" cy="733270"/>
          </a:xfrm>
        </p:spPr>
        <p:txBody>
          <a:bodyPr>
            <a:normAutofit/>
          </a:bodyPr>
          <a:lstStyle/>
          <a:p>
            <a:pPr algn="r">
              <a:spcBef>
                <a:spcPts val="1200"/>
              </a:spcBef>
            </a:pPr>
            <a:r>
              <a:rPr lang="ja-JP" altLang="en-US" b="1" dirty="0" smtClean="0"/>
              <a:t>空間フィルタ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線形</a:t>
            </a:r>
            <a:r>
              <a:rPr lang="en-US" altLang="ja-JP" b="1" dirty="0" smtClean="0"/>
              <a:t>)</a:t>
            </a:r>
            <a:endParaRPr lang="en-US" altLang="ja-JP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697122" y="163860"/>
            <a:ext cx="4992008" cy="13100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dirty="0" smtClean="0"/>
              <a:t>Convolution1.py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線形</a:t>
            </a:r>
            <a:r>
              <a:rPr lang="ja-JP" altLang="en-US" sz="3200" dirty="0" smtClean="0"/>
              <a:t>フィルタ</a:t>
            </a:r>
            <a:r>
              <a:rPr lang="ja-JP" altLang="en-US" sz="3200" dirty="0"/>
              <a:t>の計算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357626" y="163860"/>
            <a:ext cx="5630424" cy="6555641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lang="en-US" altLang="ja-JP" sz="12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def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: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H =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 =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 = 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/ 2)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ja-JP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v, u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product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(1,H-1),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(1,W-1)):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pix = 0.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product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(-R,R+1),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(-R,R+1)) :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pix += </a:t>
            </a:r>
            <a:r>
              <a:rPr lang="en-US" altLang="ja-JP" sz="1200" dirty="0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[R +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][R +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*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v+vv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][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u+uu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[v][u] = min(255,max(0,abs(pix)))</a:t>
            </a:r>
          </a:p>
          <a:p>
            <a:r>
              <a:rPr lang="ja-JP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return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.uint8(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/lenaColCd.png"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[[ 1,  1,  1 ],[ 1.,1.,1.],[ 1.,1.,1.]])/9.0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[[-1.,-2.,-1.],[ 0.,0.,0.],[ 1.,2.,1.]]) 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[[-1., 0., 1.],[-2.,0.,2.],[-1.,0.,1.]]) 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"original  "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)</a:t>
            </a: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img_sovelV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img_sovelH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.waitKey(0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lang="ja-JP" altLang="en-US" sz="1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22" y="1306343"/>
            <a:ext cx="4992008" cy="532376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75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横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             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縦方向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空間</a:t>
            </a:r>
            <a:r>
              <a:rPr kumimoji="1" lang="ja-JP" altLang="en-US" dirty="0" smtClean="0"/>
              <a:t>フィルタとは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 smtClean="0"/>
              <a:t>空間フィルタとは周囲の情報</a:t>
            </a:r>
            <a:r>
              <a:rPr lang="ja-JP" altLang="en-US" dirty="0" smtClean="0"/>
              <a:t>を利用して画素値</a:t>
            </a:r>
            <a:r>
              <a:rPr lang="ja-JP" altLang="en-US" dirty="0"/>
              <a:t>を</a:t>
            </a:r>
            <a:r>
              <a:rPr lang="ja-JP" altLang="en-US" dirty="0" smtClean="0"/>
              <a:t>決めるフィルタ</a:t>
            </a:r>
            <a:endParaRPr lang="en-US" altLang="ja-JP" dirty="0" smtClean="0"/>
          </a:p>
          <a:p>
            <a:r>
              <a:rPr lang="ja-JP" altLang="en-US" dirty="0" smtClean="0"/>
              <a:t>空間フィルタは、</a:t>
            </a:r>
            <a:r>
              <a:rPr kumimoji="1" lang="ja-JP" altLang="en-US" dirty="0" smtClean="0"/>
              <a:t>線形フィルタと</a:t>
            </a:r>
            <a:r>
              <a:rPr lang="ja-JP" altLang="en-US" dirty="0" smtClean="0"/>
              <a:t>非線形フィルタに分けられる</a:t>
            </a:r>
            <a:endParaRPr kumimoji="1" lang="ja-JP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538374" cy="691553"/>
            <a:chOff x="1633385" y="2305744"/>
            <a:chExt cx="3538374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946093" cy="691553"/>
              <a:chOff x="4225666" y="2305744"/>
              <a:chExt cx="946093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946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I’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865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877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I’</a:t>
              </a:r>
              <a:r>
                <a:rPr lang="en-US" altLang="ja-JP" sz="2000" i="1" baseline="-25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空間フィルタ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753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この領域を窓（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）と呼ぶ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窓のサイズは問題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手法に依存して選択する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一般的に、窓が大きいほうが計算量がかかる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取り上げてほしいテーマは</a:t>
            </a:r>
            <a:r>
              <a:rPr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200" dirty="0" smtClean="0"/>
              <a:t>3D</a:t>
            </a:r>
            <a:r>
              <a:rPr lang="ja-JP" altLang="en-US" sz="3200" dirty="0"/>
              <a:t>モデリング、テクスチャ、</a:t>
            </a:r>
            <a:r>
              <a:rPr lang="en-US" altLang="ja-JP" sz="3200" dirty="0" smtClean="0"/>
              <a:t>VR</a:t>
            </a:r>
            <a:r>
              <a:rPr lang="ja-JP" altLang="en-US" sz="3200" dirty="0" err="1" smtClean="0"/>
              <a:t>、</a:t>
            </a:r>
            <a:r>
              <a:rPr lang="ja-JP" altLang="en-US" sz="3200" dirty="0" smtClean="0"/>
              <a:t>ポアソン合成、プロジェクションマッピング、</a:t>
            </a:r>
            <a:r>
              <a:rPr lang="ja-JP" altLang="en-US" sz="3200" dirty="0" smtClean="0">
                <a:solidFill>
                  <a:srgbClr val="FF0000"/>
                </a:solidFill>
              </a:rPr>
              <a:t>パターン認識</a:t>
            </a:r>
            <a:r>
              <a:rPr lang="ja-JP" altLang="en-US" sz="3200" dirty="0" smtClean="0"/>
              <a:t>、</a:t>
            </a:r>
            <a:r>
              <a:rPr lang="ja-JP" altLang="en-US" sz="3200" dirty="0" smtClean="0">
                <a:solidFill>
                  <a:srgbClr val="FF0000"/>
                </a:solidFill>
              </a:rPr>
              <a:t>スマフォ上の画像</a:t>
            </a:r>
            <a:r>
              <a:rPr lang="ja-JP" altLang="en-US" sz="3200" dirty="0">
                <a:solidFill>
                  <a:srgbClr val="FF0000"/>
                </a:solidFill>
              </a:rPr>
              <a:t>処理や</a:t>
            </a:r>
            <a:r>
              <a:rPr lang="ja-JP" altLang="en-US" sz="3200" dirty="0" smtClean="0">
                <a:solidFill>
                  <a:srgbClr val="FF0000"/>
                </a:solidFill>
              </a:rPr>
              <a:t>フィルタ</a:t>
            </a:r>
            <a:r>
              <a:rPr lang="ja-JP" altLang="en-US" sz="3200" dirty="0" smtClean="0"/>
              <a:t>、コーディング、</a:t>
            </a:r>
            <a:r>
              <a:rPr lang="ja-JP" altLang="en-US" sz="3200" dirty="0" smtClean="0">
                <a:solidFill>
                  <a:srgbClr val="FF0000"/>
                </a:solidFill>
              </a:rPr>
              <a:t>ニューラルネット</a:t>
            </a:r>
            <a:r>
              <a:rPr lang="ja-JP" altLang="en-US" sz="3200" dirty="0" smtClean="0"/>
              <a:t>，</a:t>
            </a:r>
            <a:r>
              <a:rPr lang="en-US" altLang="ja-JP" sz="3200" dirty="0" smtClean="0">
                <a:solidFill>
                  <a:srgbClr val="FF0000"/>
                </a:solidFill>
              </a:rPr>
              <a:t>DNN</a:t>
            </a:r>
            <a:r>
              <a:rPr lang="en-US" altLang="ja-JP" sz="3200" dirty="0" smtClean="0"/>
              <a:t>, </a:t>
            </a:r>
            <a:r>
              <a:rPr lang="ja-JP" altLang="en-US" sz="3200" dirty="0" smtClean="0">
                <a:solidFill>
                  <a:srgbClr val="FF0000"/>
                </a:solidFill>
              </a:rPr>
              <a:t>エッジ</a:t>
            </a:r>
            <a:r>
              <a:rPr lang="ja-JP" altLang="en-US" sz="3200" dirty="0">
                <a:solidFill>
                  <a:srgbClr val="FF0000"/>
                </a:solidFill>
              </a:rPr>
              <a:t>検出</a:t>
            </a:r>
            <a:r>
              <a:rPr lang="ja-JP" altLang="en-US" sz="3200" dirty="0"/>
              <a:t>、色補正、電子透かし</a:t>
            </a:r>
            <a:r>
              <a:rPr lang="ja-JP" altLang="en-US" sz="3200" dirty="0" smtClean="0"/>
              <a:t>など</a:t>
            </a:r>
            <a:r>
              <a:rPr lang="ja-JP" altLang="en-US" sz="3200" dirty="0"/>
              <a:t>、</a:t>
            </a:r>
            <a:r>
              <a:rPr lang="ja-JP" altLang="en-US" sz="3200" dirty="0" smtClean="0">
                <a:solidFill>
                  <a:srgbClr val="FF0000"/>
                </a:solidFill>
              </a:rPr>
              <a:t>画像認識</a:t>
            </a:r>
            <a:r>
              <a:rPr lang="ja-JP" altLang="en-US" sz="3200" dirty="0" smtClean="0"/>
              <a:t>、顔へのフィルタリング、追跡、</a:t>
            </a:r>
            <a:r>
              <a:rPr lang="ja-JP" altLang="en-US" sz="3200" dirty="0" smtClean="0">
                <a:solidFill>
                  <a:srgbClr val="FF0000"/>
                </a:solidFill>
              </a:rPr>
              <a:t>領域分割</a:t>
            </a:r>
            <a:r>
              <a:rPr lang="ja-JP" altLang="en-US" sz="3200" dirty="0" smtClean="0"/>
              <a:t>、</a:t>
            </a:r>
            <a:r>
              <a:rPr lang="en-US" altLang="ja-JP" sz="3200" dirty="0" smtClean="0"/>
              <a:t>GIF</a:t>
            </a:r>
            <a:r>
              <a:rPr lang="ja-JP" altLang="en-US" sz="3200" dirty="0" err="1" smtClean="0"/>
              <a:t>、</a:t>
            </a:r>
            <a:r>
              <a:rPr lang="ja-JP" altLang="en-US" sz="3200" dirty="0" smtClean="0"/>
              <a:t>半透明処理、</a:t>
            </a:r>
            <a:r>
              <a:rPr lang="en-US" altLang="ja-JP" sz="3200" dirty="0" smtClean="0"/>
              <a:t>CG</a:t>
            </a:r>
            <a:r>
              <a:rPr lang="ja-JP" altLang="en-US" sz="3200" dirty="0" err="1" smtClean="0"/>
              <a:t>、</a:t>
            </a:r>
            <a:r>
              <a:rPr lang="ja-JP" altLang="en-US" sz="3200" dirty="0" smtClean="0">
                <a:solidFill>
                  <a:srgbClr val="FF0000"/>
                </a:solidFill>
              </a:rPr>
              <a:t>画像</a:t>
            </a:r>
            <a:r>
              <a:rPr lang="ja-JP" altLang="en-US" sz="3200" dirty="0">
                <a:solidFill>
                  <a:srgbClr val="FF0000"/>
                </a:solidFill>
              </a:rPr>
              <a:t>の</a:t>
            </a:r>
            <a:r>
              <a:rPr lang="ja-JP" altLang="en-US" sz="3200" dirty="0" smtClean="0">
                <a:solidFill>
                  <a:srgbClr val="FF0000"/>
                </a:solidFill>
              </a:rPr>
              <a:t>符号化</a:t>
            </a:r>
            <a:r>
              <a:rPr lang="ja-JP" altLang="en-US" sz="3200" dirty="0" smtClean="0"/>
              <a:t>、画像</a:t>
            </a:r>
            <a:r>
              <a:rPr lang="ja-JP" altLang="en-US" sz="3200" dirty="0"/>
              <a:t>認証</a:t>
            </a:r>
            <a:r>
              <a:rPr lang="ja-JP" altLang="en-US" sz="3200" dirty="0" smtClean="0"/>
              <a:t>技術、</a:t>
            </a:r>
            <a:r>
              <a:rPr lang="ja-JP" altLang="en-US" sz="3200" dirty="0" smtClean="0">
                <a:solidFill>
                  <a:srgbClr val="FF0000"/>
                </a:solidFill>
              </a:rPr>
              <a:t>フーリエ変換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出欠</a:t>
            </a:r>
            <a:r>
              <a:rPr lang="ja-JP" altLang="en-US" sz="2000" dirty="0"/>
              <a:t>の変わりにするといったのですが、ちょっと回答率が</a:t>
            </a:r>
            <a:r>
              <a:rPr lang="ja-JP" altLang="en-US" sz="2000" dirty="0" smtClean="0"/>
              <a:t>悪い</a:t>
            </a:r>
            <a:r>
              <a:rPr lang="en-US" altLang="ja-JP" sz="2000" dirty="0" smtClean="0"/>
              <a:t>(38%)</a:t>
            </a:r>
            <a:r>
              <a:rPr lang="ja-JP" altLang="en-US" sz="2000" dirty="0" err="1" smtClean="0"/>
              <a:t>ので</a:t>
            </a:r>
            <a:r>
              <a:rPr lang="ja-JP" altLang="en-US" sz="2000" dirty="0"/>
              <a:t>テスト</a:t>
            </a:r>
            <a:r>
              <a:rPr lang="ja-JP" altLang="en-US" sz="2000" dirty="0" smtClean="0"/>
              <a:t>に加点します．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/>
              <a:t>今日</a:t>
            </a:r>
            <a:r>
              <a:rPr lang="ja-JP" altLang="en-US" sz="2000" dirty="0" smtClean="0"/>
              <a:t>もアンケート出てますのでお願いします．</a:t>
            </a:r>
            <a:endParaRPr lang="en-US" altLang="ja-JP" sz="2000" dirty="0"/>
          </a:p>
          <a:p>
            <a:pPr marL="0" indent="0">
              <a:buNone/>
            </a:pPr>
            <a:endParaRPr lang="ja-JP" altLang="en-US" sz="20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357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8104866" y="3868993"/>
            <a:ext cx="1322817" cy="1382622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4" y="3631367"/>
            <a:ext cx="2591124" cy="1856535"/>
            <a:chOff x="3824793" y="4511663"/>
            <a:chExt cx="1972683" cy="1413423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948465" cy="357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3" name="正方形/長方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924419" cy="3579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10370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4" name="正方形/長方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101143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線形フィルタとは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i="1" baseline="-25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439558" y="5346515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 rotWithShape="0">
                <a:blip r:embed="rId10"/>
                <a:stretch>
                  <a:fillRect l="-1445" t="-8475" r="-2247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（変化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 rotWithShape="0"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3857" y="50487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特定方向の平滑化 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986280" y="5935991"/>
            <a:ext cx="4004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 </a:t>
            </a: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5.8, 5.9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7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 smtClean="0"/>
              <a:t>係数をガウス分布に近づけ</a:t>
            </a:r>
            <a:endParaRPr lang="en-US" altLang="ja-JP" sz="2800" dirty="0" smtClean="0"/>
          </a:p>
          <a:p>
            <a:r>
              <a:rPr lang="ja-JP" altLang="en-US" sz="2800" dirty="0"/>
              <a:t>中央</a:t>
            </a:r>
            <a:r>
              <a:rPr lang="ja-JP" altLang="en-US" sz="2800" dirty="0" smtClean="0"/>
              <a:t>ほど強い</a:t>
            </a:r>
            <a:r>
              <a:rPr lang="ja-JP" altLang="en-US" sz="2800" dirty="0"/>
              <a:t>重</a:t>
            </a:r>
            <a:r>
              <a:rPr lang="ja-JP" altLang="en-US" sz="2800" dirty="0" smtClean="0"/>
              <a:t>み</a:t>
            </a:r>
            <a:r>
              <a:rPr lang="ja-JP" altLang="en-US" sz="2800" dirty="0"/>
              <a:t>に</a:t>
            </a:r>
            <a:endParaRPr lang="en-US" altLang="ja-JP" sz="28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４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152650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112569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163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 smtClean="0"/>
                  <a:t>=1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r="-19079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4645819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4559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4927759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473023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186839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49893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/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講義</a:t>
            </a:r>
            <a:r>
              <a:rPr lang="ja-JP" altLang="en-US" dirty="0"/>
              <a:t>資料</a:t>
            </a:r>
            <a:r>
              <a:rPr lang="ja-JP" altLang="en-US" dirty="0" smtClean="0"/>
              <a:t>につい</a:t>
            </a:r>
            <a:r>
              <a:rPr lang="ja-JP" altLang="en-US" dirty="0"/>
              <a:t>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>
                <a:hlinkClick r:id="rId3"/>
              </a:rPr>
              <a:t>http://</a:t>
            </a:r>
            <a:r>
              <a:rPr lang="en-US" altLang="ja-JP" dirty="0" smtClean="0">
                <a:hlinkClick r:id="rId3"/>
              </a:rPr>
              <a:t>takashiijiri.com/classes/index.html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上の</a:t>
            </a:r>
            <a:r>
              <a:rPr lang="en-US" altLang="ja-JP" dirty="0" smtClean="0"/>
              <a:t>URL</a:t>
            </a:r>
            <a:r>
              <a:rPr lang="ja-JP" altLang="en-US" dirty="0" smtClean="0"/>
              <a:t>へ</a:t>
            </a:r>
            <a:r>
              <a:rPr lang="ja-JP" altLang="en-US" dirty="0"/>
              <a:t>アクセス</a:t>
            </a:r>
            <a:r>
              <a:rPr lang="ja-JP" altLang="en-US" dirty="0" smtClean="0"/>
              <a:t>し、印刷</a:t>
            </a:r>
            <a:r>
              <a:rPr lang="ja-JP" altLang="en-US" smtClean="0"/>
              <a:t>しておいてください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64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 smtClean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781175" y="1478609"/>
            <a:ext cx="79724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標準偏差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の大きなガウス関数の畳み込みを計算するとき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557342" y="3540558"/>
            <a:ext cx="2173674" cy="2716443"/>
            <a:chOff x="5130801" y="3735936"/>
            <a:chExt cx="2173674" cy="2716443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130801" y="3735936"/>
              <a:ext cx="2133600" cy="2716443"/>
              <a:chOff x="5130800" y="3742811"/>
              <a:chExt cx="1803400" cy="2296039"/>
            </a:xfrm>
          </p:grpSpPr>
          <p:pic>
            <p:nvPicPr>
              <p:cNvPr id="11" name="Picture 2" descr="http://homepage1.nifty.com/~kdo/gmt16_gc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20" t="17030" r="17628" b="16917"/>
              <a:stretch/>
            </p:blipFill>
            <p:spPr bwMode="auto">
              <a:xfrm>
                <a:off x="5130800" y="4216400"/>
                <a:ext cx="1803400" cy="1822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17323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635728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コネクタ 18"/>
            <p:cNvCxnSpPr>
              <a:stCxn id="11" idx="1"/>
              <a:endCxn id="11" idx="3"/>
            </p:cNvCxnSpPr>
            <p:nvPr/>
          </p:nvCxnSpPr>
          <p:spPr>
            <a:xfrm>
              <a:off x="5130801" y="5374310"/>
              <a:ext cx="2133600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807451" y="4184070"/>
            <a:ext cx="30606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Window size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sp>
        <p:nvSpPr>
          <p:cNvPr id="31" name="正方形/長方形 30"/>
          <p:cNvSpPr/>
          <p:nvPr/>
        </p:nvSpPr>
        <p:spPr>
          <a:xfrm>
            <a:off x="7248813" y="6488668"/>
            <a:ext cx="501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より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600569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微分の復習．大丈夫ですよね？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微分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は以下の通り定義され、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blipFill rotWithShape="0">
                <a:blip r:embed="rId2"/>
                <a:stretch>
                  <a:fillRect l="-1221" t="-1099" r="-543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 rotWithShape="0">
                <a:blip r:embed="rId3"/>
                <a:stretch>
                  <a:fillRect l="-852" t="-374" r="-95" b="-1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4297010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sSup>
                        <m:s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+</m:t>
                      </m:r>
                      <m:sSup>
                        <m:s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4297010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2270" b="-2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432223"/>
            <a:chOff x="3192760" y="1485191"/>
            <a:chExt cx="5470550" cy="4329891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886660" cy="1581609"/>
              <a:chOff x="5357554" y="3491378"/>
              <a:chExt cx="886660" cy="1581609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886660" cy="158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829417" cy="1812509"/>
              <a:chOff x="6021198" y="2478849"/>
              <a:chExt cx="182941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725392" cy="129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949269"/>
              <a:chOff x="3192760" y="2865813"/>
              <a:chExt cx="5470550" cy="2949269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260537" cy="1023428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70"/>
                <a:ext cx="5470550" cy="2444912"/>
                <a:chOff x="2718673" y="3399334"/>
                <a:chExt cx="6148238" cy="2747783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3" y="4908229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4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90812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の勾配（微分）は計算できそう</a:t>
            </a:r>
            <a:endParaRPr lang="en-US" altLang="ja-JP" sz="24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勾配は，画像の変化の大きい方向を表す</a:t>
            </a:r>
            <a:endParaRPr lang="ja-JP" altLang="en-US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038299" y="6304002"/>
            <a:ext cx="42114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f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x,y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方向偏微分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endParaRPr lang="en-US" altLang="ja-JP" sz="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blipFill rotWithShape="0">
                <a:blip r:embed="rId2"/>
                <a:stretch>
                  <a:fillRect l="-1695" t="-3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近似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1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1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…(b)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1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dirty="0">
                    <a:ea typeface="Cambria Math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blipFill rotWithShape="0">
                <a:blip r:embed="rId3"/>
                <a:stretch>
                  <a:fillRect l="-1581" t="-2145" b="-3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82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黄色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= 1 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と</a:t>
            </a:r>
            <a:r>
              <a:rPr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近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 rotWithShape="0">
                <a:blip r:embed="rId8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 rotWithShape="0">
                <a:blip r:embed="rId9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77" t="-7895" r="-3878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エッジで強く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応答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814207" y="868548"/>
            <a:ext cx="552309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3679845" y="4847135"/>
            <a:ext cx="3193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43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2852557" y="424048"/>
            <a:ext cx="63676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900"/>
            <a:ext cx="1069131" cy="1069132"/>
            <a:chOff x="5234322" y="1556950"/>
            <a:chExt cx="1126935" cy="1126936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削減されているのが分かる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フィルタ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258687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7x7 </a:t>
            </a:r>
            <a:r>
              <a:rPr lang="ja-JP" altLang="en-US" sz="2400" dirty="0" smtClean="0"/>
              <a:t>画像に対して</a:t>
            </a:r>
            <a:r>
              <a:rPr lang="en-US" altLang="ja-JP" sz="2400" dirty="0" smtClean="0"/>
              <a:t>…</a:t>
            </a:r>
            <a:endParaRPr kumimoji="1" lang="en-US" altLang="ja-JP" sz="24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横方向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 smtClean="0"/>
              <a:t>縦方向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2</a:t>
            </a:r>
            <a:r>
              <a:rPr lang="ja-JP" altLang="en-US" sz="3600" dirty="0"/>
              <a:t>階微分フィルタ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861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 rotWithShape="0"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8518545" y="6421935"/>
            <a:ext cx="3552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出典</a:t>
            </a:r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Contents :</a:t>
            </a:r>
            <a:r>
              <a:rPr lang="ja-JP" altLang="en-US" sz="3600" dirty="0"/>
              <a:t> </a:t>
            </a:r>
            <a:r>
              <a:rPr lang="ja-JP" altLang="en-US" sz="3600" dirty="0" smtClean="0"/>
              <a:t>フィルタ</a:t>
            </a:r>
            <a:r>
              <a:rPr lang="ja-JP" altLang="en-US" sz="3600" dirty="0"/>
              <a:t>処理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デジタル画像とは 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復習</a:t>
            </a:r>
            <a:r>
              <a:rPr kumimoji="1" lang="en-US" altLang="ja-JP" sz="2400" dirty="0" smtClean="0"/>
              <a:t>)</a:t>
            </a:r>
          </a:p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トーンカーブ</a:t>
            </a:r>
            <a:endParaRPr kumimoji="1"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反転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二値化</a:t>
            </a:r>
            <a:r>
              <a:rPr lang="en-US" altLang="ja-JP" sz="2000" dirty="0" smtClean="0"/>
              <a:t>, </a:t>
            </a:r>
            <a:r>
              <a:rPr kumimoji="1" lang="ja-JP" altLang="en-US" sz="2000" dirty="0" smtClean="0"/>
              <a:t>ポスタリゼーション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ソラリゼーション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ガンマ</a:t>
            </a:r>
            <a:r>
              <a:rPr lang="ja-JP" altLang="en-US" sz="2000" dirty="0"/>
              <a:t>変換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カラー画像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平滑化フィルタ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ソーベルフィルタ，ガウシアンフィルタ，ラプラシアンフィルタ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空間フィルタ（非線形）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メディアンフィルタ，バイラテラルフィルタ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endParaRPr lang="ja-JP" altLang="en-US" sz="20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ラプラシアンフィルタ 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1534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𝑢𝑢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𝑣𝑣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690" t="-29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45259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01707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97" t="-7895" r="-4530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3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738086" y="6084669"/>
            <a:ext cx="1476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に依存しないエッジが一度で得られる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先鋭化フィルタ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画像のエッジを強調する先鋭化フィルタが設計できる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正方形/長方形 18"/>
          <p:cNvSpPr/>
          <p:nvPr/>
        </p:nvSpPr>
        <p:spPr>
          <a:xfrm>
            <a:off x="987445" y="6385580"/>
            <a:ext cx="2614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</a:t>
            </a:r>
            <a:r>
              <a:rPr lang="en-US" altLang="ja-JP" sz="1400" dirty="0" smtClean="0"/>
              <a:t>]</a:t>
            </a:r>
          </a:p>
          <a:p>
            <a:pPr algn="ctr"/>
            <a:r>
              <a:rPr lang="ja-JP" altLang="en-US" sz="1400" dirty="0"/>
              <a:t> 図</a:t>
            </a:r>
            <a:r>
              <a:rPr lang="en-US" altLang="ja-JP" sz="1400" dirty="0" smtClean="0"/>
              <a:t>5.26, 5.30</a:t>
            </a:r>
            <a:endParaRPr lang="ja-JP" altLang="en-US" sz="1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空間フィルタ（線形）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" t="41229" r="61947" b="20528"/>
          <a:stretch/>
        </p:blipFill>
        <p:spPr bwMode="auto">
          <a:xfrm>
            <a:off x="2762212" y="3800567"/>
            <a:ext cx="1012672" cy="100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t="42115" r="62198" b="20695"/>
          <a:stretch/>
        </p:blipFill>
        <p:spPr bwMode="auto">
          <a:xfrm>
            <a:off x="5012414" y="3800567"/>
            <a:ext cx="983225" cy="97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886"/>
            <a:ext cx="939112" cy="939113"/>
            <a:chOff x="5234322" y="1556950"/>
            <a:chExt cx="1126935" cy="1126936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先鋭化フィルタ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572557"/>
            <a:ext cx="11708780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カラー画像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24bit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/>
              <a:t>が</a:t>
            </a:r>
            <a:r>
              <a:rPr lang="en-US" altLang="ja-JP" dirty="0"/>
              <a:t>(R,G,B)</a:t>
            </a:r>
            <a:r>
              <a:rPr lang="ja-JP" altLang="en-US" dirty="0"/>
              <a:t>毎に整数値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10367699" cy="3779729"/>
            <a:chOff x="745552" y="3267615"/>
            <a:chExt cx="8925379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047125"/>
              <a:ext cx="3241693" cy="1819498"/>
              <a:chOff x="5647371" y="2381003"/>
              <a:chExt cx="3241693" cy="1819498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:154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:60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:79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ja-JP" sz="2400" i="1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altLang="ja-JP" sz="2400" i="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)</m:t>
                          </m:r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:243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:225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:190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3" name="スライド番号プレースホルダー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グレースケール画像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8bit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 err="1" smtClean="0"/>
              <a:t>が整</a:t>
            </a:r>
            <a:r>
              <a:rPr lang="ja-JP" altLang="en-US" dirty="0"/>
              <a:t>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9632416" cy="3779729"/>
            <a:chOff x="745552" y="3267615"/>
            <a:chExt cx="8292386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342322"/>
              <a:ext cx="2608700" cy="1285766"/>
              <a:chOff x="5647371" y="2676200"/>
              <a:chExt cx="2608700" cy="1285766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107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8000" r="-247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217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93" t="-7895" r="-2679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3" name="スライド番号プレースホルダー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52371" y="206200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頻度表（ヒストグラム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915716"/>
            <a:ext cx="9337406" cy="1409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各階調の画素数を数えた表のこと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や平行移動に依存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しない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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30419" y="222729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グレースケール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kumimoji="1" lang="ja-JP" altLang="en-US" sz="24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10816" y="2211792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カラー画像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2969</TotalTime>
  <Words>2775</Words>
  <Application>Microsoft Office PowerPoint</Application>
  <PresentationFormat>ワイド画面</PresentationFormat>
  <Paragraphs>974</Paragraphs>
  <Slides>52</Slides>
  <Notes>11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62" baseType="lpstr">
      <vt:lpstr>ＭＳ Ｐゴシック</vt:lpstr>
      <vt:lpstr>ＭＳ 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デジタルメディア処理2</vt:lpstr>
      <vt:lpstr>デジタルメディア処理２、2017（前期）</vt:lpstr>
      <vt:lpstr>取り上げてほしいテーマは?</vt:lpstr>
      <vt:lpstr>講義資料について</vt:lpstr>
      <vt:lpstr>Contents : フィルタ処理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ガンマ補正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空間フィルタ(線形)</vt:lpstr>
      <vt:lpstr>Convolution1.py 線形フィルタの計算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特定方向の平滑化 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微分</vt:lpstr>
      <vt:lpstr>線形フィルタ : 微分</vt:lpstr>
      <vt:lpstr>線形フィルタ : 微分</vt:lpstr>
      <vt:lpstr>PowerPoint プレゼンテーション</vt:lpstr>
      <vt:lpstr>PowerPoint プレゼンテーション</vt:lpstr>
      <vt:lpstr>PowerPoint プレゼンテーション</vt:lpstr>
      <vt:lpstr>フィルタ処理</vt:lpstr>
      <vt:lpstr>線形フィルタ : 2階微分フィルタ </vt:lpstr>
      <vt:lpstr>線形フィルタ : ラプラシアンフィルタ </vt:lpstr>
      <vt:lpstr>線形フィルタ : 先鋭化フィルタ</vt:lpstr>
      <vt:lpstr>まとめ: 空間フィルタ（線形）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151</cp:revision>
  <cp:lastPrinted>2017-05-15T02:27:23Z</cp:lastPrinted>
  <dcterms:created xsi:type="dcterms:W3CDTF">2017-01-19T02:23:36Z</dcterms:created>
  <dcterms:modified xsi:type="dcterms:W3CDTF">2017-05-15T02:27:26Z</dcterms:modified>
</cp:coreProperties>
</file>